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2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173A8D"/>
    <a:srgbClr val="385592"/>
    <a:srgbClr val="D6DEEA"/>
    <a:srgbClr val="FFFFFF"/>
    <a:srgbClr val="9F9289"/>
    <a:srgbClr val="E2DEDB"/>
    <a:srgbClr val="F1F1F1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 autoAdjust="0"/>
    <p:restoredTop sz="86369" autoAdjust="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BD9794-A4CC-42D0-9A65-24C6B9EF407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/>
          <p:nvPr userDrawn="1"/>
        </p:nvSpPr>
        <p:spPr>
          <a:xfrm>
            <a:off x="628650" y="157958"/>
            <a:ext cx="7886700" cy="656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203013" y="1109773"/>
            <a:ext cx="8785412" cy="371807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Предметные картинки.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Классификация с пересечением.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2945" y="5404220"/>
            <a:ext cx="4238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2836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23719" y="60029"/>
            <a:ext cx="9144000" cy="6858002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179294" y="261644"/>
            <a:ext cx="8785412" cy="93501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В магазине есть 2 разных горшка и 3 цветка. Какими способами можно пересадить цветы в горшки?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013876"/>
              </p:ext>
            </p:extLst>
          </p:nvPr>
        </p:nvGraphicFramePr>
        <p:xfrm>
          <a:off x="665017" y="1775980"/>
          <a:ext cx="8032173" cy="50820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7417"/>
                <a:gridCol w="1698670"/>
                <a:gridCol w="2008043"/>
                <a:gridCol w="2008043"/>
              </a:tblGrid>
              <a:tr h="1694007">
                <a:tc>
                  <a:txBody>
                    <a:bodyPr/>
                    <a:lstStyle/>
                    <a:p>
                      <a:r>
                        <a:rPr lang="ru-RU" dirty="0" smtClean="0"/>
                        <a:t>Горшки/ цветы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Фиалка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Кактус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Герань</a:t>
                      </a:r>
                      <a:endParaRPr lang="ru-RU" dirty="0"/>
                    </a:p>
                  </a:txBody>
                  <a:tcPr/>
                </a:tc>
              </a:tr>
              <a:tr h="1694007">
                <a:tc>
                  <a:txBody>
                    <a:bodyPr/>
                    <a:lstStyle/>
                    <a:p>
                      <a:r>
                        <a:rPr lang="ru-RU" dirty="0" smtClean="0"/>
                        <a:t>Керамический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4007">
                <a:tc>
                  <a:txBody>
                    <a:bodyPr/>
                    <a:lstStyle/>
                    <a:p>
                      <a:r>
                        <a:rPr lang="ru-RU" dirty="0" smtClean="0"/>
                        <a:t>Глиняный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img-fotki.yandex.ru/get/16103/47606540.95/0_102234_57d4cceb_X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65" y="2091249"/>
            <a:ext cx="9525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leksmarket.ru/upload/iblock/dae/daef8a0ec71f422c49950cb881c860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97" y="3697615"/>
            <a:ext cx="1167535" cy="11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laycast.ru/uploads/2017/02/01/214774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11" y="5444467"/>
            <a:ext cx="1255106" cy="10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yuterra.life/upload/images/43/53/12853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30" y="3680298"/>
            <a:ext cx="1184852" cy="11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hotoshopcontest.com/images/queue/thumbs/64c3b747f32ec530e322987902b9435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15" y="5444467"/>
            <a:ext cx="1190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imgcutpng.com/wp-content/uploads/2017/04/nature/cactus-png-5-768x13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20" y="1841091"/>
            <a:ext cx="824055" cy="14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nline-diagnostika.ru/upload/iblock/90c/90c2571999fb0a4af8001c5cfc580b4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04" y="2046766"/>
            <a:ext cx="1890116" cy="13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st.depositphotos.com/1801791/2534/i/950/depositphotos_25340549-Red-geranium-flower-in-a-clay-po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11" y="5419180"/>
            <a:ext cx="1132885" cy="11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st2.depositphotos.com/1801791/5879/i/950/depositphotos_58791565-stock-photo-blue-geranium-flower-in-po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76" y="3689123"/>
            <a:ext cx="1055320" cy="11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ebgo.priceready.ru/65026-1-home_default/%D0%93%D0%BE%D1%80%D1%88%D0%BE%D0%BA-%D0%BA%D0%B5%D1%80%D0%B0%D0%BC%D0%B8%D1%87%D0%B5%D1%81%D0%BA%D0%B8%D0%B9-%D0%B3%D0%BE%D0%B1%D0%B5%D0%BB%D0%B5%D0%BD-d210%D1%85h160%D0%BC%D0%BC-3-5%D0%B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51" y="3812591"/>
            <a:ext cx="1250109" cy="9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static6.depositphotos.com/1000251/585/i/950/depositphotos_5851349-Clay-Po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4" y="5533480"/>
            <a:ext cx="1226266" cy="11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576" y="160337"/>
            <a:ext cx="8739850" cy="9671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Набор из 6 карточек: огурец, апельсин, лук, перец, капуста, кабачок. Отобрать круглые продукты в один обруч, а зелёные – в другой. Каким должен быть предмет, чтобы попасть в два обруча?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Кольцо 1"/>
          <p:cNvSpPr/>
          <p:nvPr/>
        </p:nvSpPr>
        <p:spPr>
          <a:xfrm>
            <a:off x="171361" y="1353671"/>
            <a:ext cx="5539157" cy="5323827"/>
          </a:xfrm>
          <a:prstGeom prst="donut">
            <a:avLst>
              <a:gd name="adj" fmla="val 2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3534504" y="1353671"/>
            <a:ext cx="5539157" cy="5323827"/>
          </a:xfrm>
          <a:prstGeom prst="donut">
            <a:avLst>
              <a:gd name="adj" fmla="val 2130"/>
            </a:avLst>
          </a:prstGeom>
          <a:solidFill>
            <a:srgbClr val="003374"/>
          </a:solidFill>
          <a:ln>
            <a:solidFill>
              <a:srgbClr val="003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clipartmania.ru/uploads/gallery/main/444/pepper-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05" y="4391350"/>
            <a:ext cx="1471662" cy="19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ngimg.com/uploads/onion/onion_PNG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77" y="3865740"/>
            <a:ext cx="1658470" cy="18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https://storage.googleapis.com/multi-static-content/previews/artage-io-thumb-961bd4d9c1d79d045979f973d425017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6" name="Picture 12" descr="http://clipartmania.ru/uploads/gallery/comthumb/337/cabbage-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81" y="3299973"/>
            <a:ext cx="1605873" cy="15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laycast.ru/uploads/2014/11/26/1079806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82" y="2034988"/>
            <a:ext cx="1549100" cy="158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png-images.ru/wp-content/uploads/2015/02/cucumber_PNG205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64" y="1771855"/>
            <a:ext cx="2482545" cy="9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http://fotohomka.ru/images/Jan/10/ea425e5bd7cece7696f60d8d888e493b/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5" y="2850847"/>
            <a:ext cx="2074781" cy="154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307976" y="160337"/>
            <a:ext cx="8611906" cy="9781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Набор из 5 карточек: воробей, самолёт, лиса, кролик, </a:t>
            </a:r>
            <a:r>
              <a:rPr lang="ru-RU" dirty="0">
                <a:solidFill>
                  <a:srgbClr val="0070C0"/>
                </a:solidFill>
              </a:rPr>
              <a:t>аэростат</a:t>
            </a:r>
            <a:r>
              <a:rPr lang="ru-RU" dirty="0" smtClean="0">
                <a:solidFill>
                  <a:srgbClr val="0070C0"/>
                </a:solidFill>
              </a:rPr>
              <a:t>. Отобрать живое в один круг, а летающее – в </a:t>
            </a:r>
            <a:r>
              <a:rPr lang="ru-RU" dirty="0">
                <a:solidFill>
                  <a:srgbClr val="0070C0"/>
                </a:solidFill>
              </a:rPr>
              <a:t>другой. </a:t>
            </a:r>
            <a:r>
              <a:rPr lang="ru-RU" dirty="0" smtClean="0">
                <a:solidFill>
                  <a:srgbClr val="0070C0"/>
                </a:solidFill>
              </a:rPr>
              <a:t>Какими должны </a:t>
            </a:r>
            <a:r>
              <a:rPr lang="ru-RU" dirty="0">
                <a:solidFill>
                  <a:srgbClr val="0070C0"/>
                </a:solidFill>
              </a:rPr>
              <a:t>быть </a:t>
            </a:r>
            <a:r>
              <a:rPr lang="ru-RU" dirty="0" smtClean="0">
                <a:solidFill>
                  <a:srgbClr val="0070C0"/>
                </a:solidFill>
              </a:rPr>
              <a:t>предметы, </a:t>
            </a:r>
            <a:r>
              <a:rPr lang="ru-RU" dirty="0">
                <a:solidFill>
                  <a:srgbClr val="0070C0"/>
                </a:solidFill>
              </a:rPr>
              <a:t>чтобы попасть </a:t>
            </a:r>
            <a:r>
              <a:rPr lang="ru-RU" dirty="0" smtClean="0">
                <a:solidFill>
                  <a:srgbClr val="0070C0"/>
                </a:solidFill>
              </a:rPr>
              <a:t>хотя бы в один обруч?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AutoShape 10" descr="https://www.promgidroponica.ru/image/catalog/images/MGU/Prochee/9e62472de07a2f6f98b469117b73b6f802c4433f_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Кольцо 9"/>
          <p:cNvSpPr/>
          <p:nvPr/>
        </p:nvSpPr>
        <p:spPr>
          <a:xfrm>
            <a:off x="171361" y="1353671"/>
            <a:ext cx="5539157" cy="5323827"/>
          </a:xfrm>
          <a:prstGeom prst="donut">
            <a:avLst>
              <a:gd name="adj" fmla="val 2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3534504" y="1353671"/>
            <a:ext cx="5539157" cy="5323827"/>
          </a:xfrm>
          <a:prstGeom prst="donut">
            <a:avLst>
              <a:gd name="adj" fmla="val 2130"/>
            </a:avLst>
          </a:prstGeom>
          <a:solidFill>
            <a:srgbClr val="003374"/>
          </a:solidFill>
          <a:ln>
            <a:solidFill>
              <a:srgbClr val="003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Picture 2" descr="https://arhivurokov.ru/kopilka/up/html/2017/02/03/k_58945d7266076/387339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28" y="3429000"/>
            <a:ext cx="1651005" cy="11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1.liveinternet.ru/images/attach/c/4/80/140/80140193_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41" y="1712510"/>
            <a:ext cx="1679715" cy="21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pngimg.com/uploads/plane/plane_PNG52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1" y="2359201"/>
            <a:ext cx="2236648" cy="9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tagro.ru/wp-content/uploads/2016/10/79141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9" y="3816670"/>
            <a:ext cx="1489221" cy="20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2.bp.blogspot.com/-KaB5o1g7wyc/VP8nABPvH0I/AAAAAAADPm0/H2Vs02wo8Ts/s1600/GLOBOS%2BAEROST%C3%81TICOS%2B(3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11" y="3683287"/>
            <a:ext cx="1627228" cy="20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179294" y="150346"/>
            <a:ext cx="8785412" cy="101262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Набор из 7 карточек: плед, мяч, свитер, игрушка, платье, джинсы, ножницы. Отобрать одежду в один круг, а вязанные предметы – в </a:t>
            </a:r>
            <a:r>
              <a:rPr lang="ru-RU" dirty="0">
                <a:solidFill>
                  <a:srgbClr val="0070C0"/>
                </a:solidFill>
              </a:rPr>
              <a:t>другой. </a:t>
            </a:r>
            <a:r>
              <a:rPr lang="ru-RU" dirty="0" smtClean="0">
                <a:solidFill>
                  <a:srgbClr val="0070C0"/>
                </a:solidFill>
              </a:rPr>
              <a:t>Есть ли среди предметов хотя бы один не попадающий в обруч?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600635" y="1353671"/>
            <a:ext cx="5109883" cy="4966447"/>
          </a:xfrm>
          <a:prstGeom prst="donut">
            <a:avLst>
              <a:gd name="adj" fmla="val 2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3534504" y="1353671"/>
            <a:ext cx="4704061" cy="4894729"/>
          </a:xfrm>
          <a:prstGeom prst="donut">
            <a:avLst>
              <a:gd name="adj" fmla="val 2130"/>
            </a:avLst>
          </a:prstGeom>
          <a:solidFill>
            <a:srgbClr val="003374"/>
          </a:solidFill>
          <a:ln>
            <a:solidFill>
              <a:srgbClr val="003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02" y="2152739"/>
            <a:ext cx="1685880" cy="1121672"/>
          </a:xfrm>
          <a:prstGeom prst="rect">
            <a:avLst/>
          </a:prstGeom>
        </p:spPr>
      </p:pic>
      <p:pic>
        <p:nvPicPr>
          <p:cNvPr id="3099" name="Picture 27" descr="http://picture-cdn.wheretoget.it/r2z1en-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47" y="3101160"/>
            <a:ext cx="1323635" cy="17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http://myfashionwants.com/wp-content/uploads/2014/01/Current-Elliott-The-Fling-boyfriend-je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30" y="1553792"/>
            <a:ext cx="1996836" cy="19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https://avatanplus.com/files/resources/original/570a55969fc75154005e547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95" y="2823253"/>
            <a:ext cx="2316349" cy="28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1" y="3678699"/>
            <a:ext cx="1909930" cy="2121466"/>
          </a:xfrm>
          <a:prstGeom prst="rect">
            <a:avLst/>
          </a:prstGeom>
        </p:spPr>
      </p:pic>
      <p:pic>
        <p:nvPicPr>
          <p:cNvPr id="3107" name="Picture 35" descr="http://65kgspb.caduk.ru/images/1441940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3" y="5438849"/>
            <a:ext cx="1044387" cy="10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https://freeclipartimage.com/storage/upload/scissors-clip-art/scissors-clip-art-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18" y="5187606"/>
            <a:ext cx="1296038" cy="12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294" y="71719"/>
            <a:ext cx="8785412" cy="118334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Набор из 6 карточек: глиняный горшочек, шоколад, тарелка, статуэтка из глины, мишка, чайник. Отобрать посуду в один круг, коричневые предметы – в другой, а глиняные - в третий. Каким должен быть предмет, чтобы попасть хотя бы в один из обручей?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528917" y="1358154"/>
            <a:ext cx="4536143" cy="4056527"/>
          </a:xfrm>
          <a:prstGeom prst="donut">
            <a:avLst>
              <a:gd name="adj" fmla="val 2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675529" y="1362636"/>
            <a:ext cx="4365811" cy="4052045"/>
          </a:xfrm>
          <a:prstGeom prst="donut">
            <a:avLst>
              <a:gd name="adj" fmla="val 2130"/>
            </a:avLst>
          </a:prstGeom>
          <a:solidFill>
            <a:srgbClr val="003374"/>
          </a:solidFill>
          <a:ln>
            <a:solidFill>
              <a:srgbClr val="003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2474257" y="2817160"/>
            <a:ext cx="3845859" cy="3924299"/>
          </a:xfrm>
          <a:prstGeom prst="donut">
            <a:avLst>
              <a:gd name="adj" fmla="val 213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2" name="Picture 6" descr="http://vanna-ek.ru/sites/default/files/field/ucproductimage/13250/g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7" y="2901203"/>
            <a:ext cx="1403259" cy="14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laycast.ru/uploads/2017/07/21/230617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17" y="1733865"/>
            <a:ext cx="1703294" cy="10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1.hostingkartinok.com/uploads/images/2012/02/ea8f005415d9ca9d1afcc5eede95f07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2" y="3012629"/>
            <a:ext cx="1437515" cy="14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mapinstitute.org/data/wallpapers/74/im5878529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0" y="1836703"/>
            <a:ext cx="1862852" cy="9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g0.liveinternet.ru/images/attach/c/11/127/737/127737712_284228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16" y="2901203"/>
            <a:ext cx="1296708" cy="14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img-fotki.yandex.ru/get/6302/247090485.c6b/0_137139_be620db5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7" y="5159131"/>
            <a:ext cx="1554851" cy="12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152399" y="71719"/>
            <a:ext cx="8785412" cy="118334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Набор из 8 карточек: ёлочный шар, заяц, бананы, игральные кости, подушка, портфель, коробка, бабочки. Отобрать квадратные предметы в один круг, мягкие – в другой, а синие - в третий. </a:t>
            </a:r>
            <a:r>
              <a:rPr lang="ru-RU" dirty="0">
                <a:solidFill>
                  <a:srgbClr val="0070C0"/>
                </a:solidFill>
              </a:rPr>
              <a:t>Чем предметы вне обруча отличаются от тех, что в обруче?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28917" y="1358154"/>
            <a:ext cx="4536143" cy="4056527"/>
          </a:xfrm>
          <a:prstGeom prst="donut">
            <a:avLst>
              <a:gd name="adj" fmla="val 213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3675529" y="1362636"/>
            <a:ext cx="4365811" cy="4052045"/>
          </a:xfrm>
          <a:prstGeom prst="donut">
            <a:avLst>
              <a:gd name="adj" fmla="val 21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2474257" y="2817160"/>
            <a:ext cx="3845859" cy="3924299"/>
          </a:xfrm>
          <a:prstGeom prst="donut">
            <a:avLst>
              <a:gd name="adj" fmla="val 21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pngimg.com/uploads/pillow/pillow_PNG141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6274" y="2976078"/>
            <a:ext cx="879601" cy="10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lki10.ru/media/products/2015-11-27/660_xuxbxex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31" y="1380849"/>
            <a:ext cx="1284756" cy="12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dn-nus-1.pinme.ru/tumb/600/photo/fa/d081/fad0814adbeae8273ed406ff9e1e99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44" y="5177679"/>
            <a:ext cx="858372" cy="13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55.radikal.ru/i147/0810/34/5b047068ce9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04" y="2133677"/>
            <a:ext cx="1229390" cy="172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avatanplus.com/files/resources/original/572decbb9d1151548b64bcf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178736"/>
            <a:ext cx="1410881" cy="13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https://wordassociations.net/image/600x/svg_to_png/Anonymous_two_red_di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 descr="https://wordassociations.net/image/600x/svg_to_png/Anonymous_two_red_di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9" y="1817723"/>
            <a:ext cx="1603375" cy="9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www.gamer.ru/system/attached_images/images/000/447/161/normal/hauntedhalloweengif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27" y="2817160"/>
            <a:ext cx="1311629" cy="13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avatanplus.com/files/resources/original/58de07d749db315b234ea1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944">
            <a:off x="4076481" y="5164865"/>
            <a:ext cx="1506481" cy="10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23719" y="60029"/>
            <a:ext cx="9144000" cy="6858002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203013" y="1109773"/>
            <a:ext cx="8785412" cy="371807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Задания – картинки на перестановку, сочетание, размещение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23719" y="60029"/>
            <a:ext cx="9144000" cy="6858002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179294" y="261644"/>
            <a:ext cx="8785412" cy="93501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На новую полку Медведь хочет расставить книгу, фигурку и горшок с цветком. Помоги Мишке сделать это всевозможными способами.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s7.hostingkartinok.com/uploads/images/2014/11/6d2d78f73c1becde042455b9deb7a1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6" y="1992608"/>
            <a:ext cx="3172821" cy="14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418/69580199.15f/0_a4a6a_bec1381a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76" y="2740819"/>
            <a:ext cx="2566843" cy="299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laycast.ru/uploads/2015/03/04/124432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49" y="2159303"/>
            <a:ext cx="2116692" cy="1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23719" y="60029"/>
            <a:ext cx="9144000" cy="6858002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179294" y="261644"/>
            <a:ext cx="8785412" cy="93501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На прививку в медпункт собрались трое друзей. Сколькими разными способами из этой очереди можно выбрать двух детей?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6" name="Picture 4" descr="http://olgagorbunova.delfin33.caduk.ru/images/de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91" y="1961921"/>
            <a:ext cx="5582481" cy="41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lipartmania.ru/uploads/gallery/main/363/syringe-1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22" y="1609416"/>
            <a:ext cx="1184992" cy="10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670</TotalTime>
  <Words>312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Den</cp:lastModifiedBy>
  <cp:revision>113</cp:revision>
  <dcterms:created xsi:type="dcterms:W3CDTF">2016-11-18T14:12:19Z</dcterms:created>
  <dcterms:modified xsi:type="dcterms:W3CDTF">2020-05-01T12:53:59Z</dcterms:modified>
</cp:coreProperties>
</file>