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69" r:id="rId4"/>
    <p:sldId id="257" r:id="rId5"/>
    <p:sldId id="258" r:id="rId6"/>
    <p:sldId id="259" r:id="rId7"/>
    <p:sldId id="260" r:id="rId8"/>
    <p:sldId id="261" r:id="rId9"/>
    <p:sldId id="263" r:id="rId10"/>
    <p:sldId id="265" r:id="rId11"/>
    <p:sldId id="270" r:id="rId12"/>
    <p:sldId id="266" r:id="rId13"/>
    <p:sldId id="271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917E-4962-422C-AFD5-58800E67C1B5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B7AFDA5-5DD0-49F6-AF7D-E69FDC195C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75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917E-4962-422C-AFD5-58800E67C1B5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B7AFDA5-5DD0-49F6-AF7D-E69FDC195C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80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917E-4962-422C-AFD5-58800E67C1B5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B7AFDA5-5DD0-49F6-AF7D-E69FDC195C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3736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917E-4962-422C-AFD5-58800E67C1B5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B7AFDA5-5DD0-49F6-AF7D-E69FDC195C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637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917E-4962-422C-AFD5-58800E67C1B5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B7AFDA5-5DD0-49F6-AF7D-E69FDC195C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9329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917E-4962-422C-AFD5-58800E67C1B5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B7AFDA5-5DD0-49F6-AF7D-E69FDC195C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28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917E-4962-422C-AFD5-58800E67C1B5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AFDA5-5DD0-49F6-AF7D-E69FDC195C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312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917E-4962-422C-AFD5-58800E67C1B5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AFDA5-5DD0-49F6-AF7D-E69FDC195C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57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917E-4962-422C-AFD5-58800E67C1B5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AFDA5-5DD0-49F6-AF7D-E69FDC195C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46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917E-4962-422C-AFD5-58800E67C1B5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B7AFDA5-5DD0-49F6-AF7D-E69FDC195C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833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917E-4962-422C-AFD5-58800E67C1B5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B7AFDA5-5DD0-49F6-AF7D-E69FDC195C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76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917E-4962-422C-AFD5-58800E67C1B5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B7AFDA5-5DD0-49F6-AF7D-E69FDC195C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60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917E-4962-422C-AFD5-58800E67C1B5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AFDA5-5DD0-49F6-AF7D-E69FDC195C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553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917E-4962-422C-AFD5-58800E67C1B5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AFDA5-5DD0-49F6-AF7D-E69FDC195C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24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917E-4962-422C-AFD5-58800E67C1B5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AFDA5-5DD0-49F6-AF7D-E69FDC195C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8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917E-4962-422C-AFD5-58800E67C1B5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B7AFDA5-5DD0-49F6-AF7D-E69FDC195C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92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6917E-4962-422C-AFD5-58800E67C1B5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B7AFDA5-5DD0-49F6-AF7D-E69FDC195C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56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Игры с предметными картинками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Классификация по этапам усложнения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331640" y="6021288"/>
            <a:ext cx="68580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Имеется </a:t>
            </a:r>
            <a:r>
              <a:rPr lang="ru-RU" dirty="0" smtClean="0"/>
              <a:t>трое разноцветных шаров (</a:t>
            </a:r>
            <a:r>
              <a:rPr lang="ru-RU" dirty="0" err="1" smtClean="0"/>
              <a:t>розовый</a:t>
            </a:r>
            <a:r>
              <a:rPr lang="ru-RU" dirty="0" smtClean="0"/>
              <a:t>, </a:t>
            </a:r>
            <a:r>
              <a:rPr lang="ru-RU" dirty="0" err="1" smtClean="0"/>
              <a:t>голубой</a:t>
            </a:r>
            <a:r>
              <a:rPr lang="ru-RU" dirty="0" smtClean="0"/>
              <a:t>, жёлтый). </a:t>
            </a:r>
            <a:r>
              <a:rPr lang="ru-RU" dirty="0"/>
              <a:t>Сколькими способами их можно выложить в ряд?</a:t>
            </a:r>
          </a:p>
        </p:txBody>
      </p:sp>
      <p:pic>
        <p:nvPicPr>
          <p:cNvPr id="1026" name="Picture 2" descr="Картинки по запросу воздушные шары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2084" r="2306" b="6290"/>
          <a:stretch/>
        </p:blipFill>
        <p:spPr bwMode="auto">
          <a:xfrm>
            <a:off x="2699792" y="3140968"/>
            <a:ext cx="3888798" cy="3405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207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picturesbot.ru/images/113567_zheltyi-sh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1080120" cy="2160240"/>
          </a:xfrm>
          <a:prstGeom prst="rect">
            <a:avLst/>
          </a:prstGeom>
          <a:noFill/>
        </p:spPr>
      </p:pic>
      <p:pic>
        <p:nvPicPr>
          <p:cNvPr id="30724" name="Picture 4" descr="http://www.urltarget.com/images/balloon-party-pin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0"/>
            <a:ext cx="1080120" cy="2160240"/>
          </a:xfrm>
          <a:prstGeom prst="rect">
            <a:avLst/>
          </a:prstGeom>
          <a:noFill/>
        </p:spPr>
      </p:pic>
      <p:pic>
        <p:nvPicPr>
          <p:cNvPr id="30726" name="Picture 6" descr="http://www.playcast.ru/uploads/2014/10/07/1011238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0"/>
            <a:ext cx="1080120" cy="2160240"/>
          </a:xfrm>
          <a:prstGeom prst="rect">
            <a:avLst/>
          </a:prstGeom>
          <a:noFill/>
        </p:spPr>
      </p:pic>
      <p:pic>
        <p:nvPicPr>
          <p:cNvPr id="5" name="Picture 2" descr="http://picturesbot.ru/images/113567_zheltyi-sh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420888"/>
            <a:ext cx="1080120" cy="2160240"/>
          </a:xfrm>
          <a:prstGeom prst="rect">
            <a:avLst/>
          </a:prstGeom>
          <a:noFill/>
        </p:spPr>
      </p:pic>
      <p:pic>
        <p:nvPicPr>
          <p:cNvPr id="6" name="Picture 4" descr="http://www.urltarget.com/images/balloon-party-pin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420888"/>
            <a:ext cx="1080120" cy="2160240"/>
          </a:xfrm>
          <a:prstGeom prst="rect">
            <a:avLst/>
          </a:prstGeom>
          <a:noFill/>
        </p:spPr>
      </p:pic>
      <p:pic>
        <p:nvPicPr>
          <p:cNvPr id="7" name="Picture 6" descr="http://www.playcast.ru/uploads/2014/10/07/1011238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348880"/>
            <a:ext cx="1080120" cy="2160240"/>
          </a:xfrm>
          <a:prstGeom prst="rect">
            <a:avLst/>
          </a:prstGeom>
          <a:noFill/>
        </p:spPr>
      </p:pic>
      <p:pic>
        <p:nvPicPr>
          <p:cNvPr id="8" name="Picture 2" descr="http://picturesbot.ru/images/113567_zheltyi-sh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509120"/>
            <a:ext cx="1080120" cy="2160240"/>
          </a:xfrm>
          <a:prstGeom prst="rect">
            <a:avLst/>
          </a:prstGeom>
          <a:noFill/>
        </p:spPr>
      </p:pic>
      <p:pic>
        <p:nvPicPr>
          <p:cNvPr id="9" name="Picture 4" descr="http://www.urltarget.com/images/balloon-party-pin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509120"/>
            <a:ext cx="1080120" cy="2160240"/>
          </a:xfrm>
          <a:prstGeom prst="rect">
            <a:avLst/>
          </a:prstGeom>
          <a:noFill/>
        </p:spPr>
      </p:pic>
      <p:pic>
        <p:nvPicPr>
          <p:cNvPr id="10" name="Picture 6" descr="http://www.playcast.ru/uploads/2014/10/07/1011238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509120"/>
            <a:ext cx="1080120" cy="2160240"/>
          </a:xfrm>
          <a:prstGeom prst="rect">
            <a:avLst/>
          </a:prstGeom>
          <a:noFill/>
        </p:spPr>
      </p:pic>
      <p:pic>
        <p:nvPicPr>
          <p:cNvPr id="11" name="Picture 6" descr="http://www.playcast.ru/uploads/2014/10/07/1011238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0"/>
            <a:ext cx="1080120" cy="2160240"/>
          </a:xfrm>
          <a:prstGeom prst="rect">
            <a:avLst/>
          </a:prstGeom>
          <a:noFill/>
        </p:spPr>
      </p:pic>
      <p:pic>
        <p:nvPicPr>
          <p:cNvPr id="12" name="Picture 2" descr="http://picturesbot.ru/images/113567_zheltyi-sh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0"/>
            <a:ext cx="1080120" cy="2160240"/>
          </a:xfrm>
          <a:prstGeom prst="rect">
            <a:avLst/>
          </a:prstGeom>
          <a:noFill/>
        </p:spPr>
      </p:pic>
      <p:pic>
        <p:nvPicPr>
          <p:cNvPr id="13" name="Picture 4" descr="http://www.urltarget.com/images/balloon-party-pin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0"/>
            <a:ext cx="1080120" cy="2160240"/>
          </a:xfrm>
          <a:prstGeom prst="rect">
            <a:avLst/>
          </a:prstGeom>
          <a:noFill/>
        </p:spPr>
      </p:pic>
      <p:pic>
        <p:nvPicPr>
          <p:cNvPr id="14" name="Picture 4" descr="http://www.urltarget.com/images/balloon-party-pin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276872"/>
            <a:ext cx="1080120" cy="2160240"/>
          </a:xfrm>
          <a:prstGeom prst="rect">
            <a:avLst/>
          </a:prstGeom>
          <a:noFill/>
        </p:spPr>
      </p:pic>
      <p:pic>
        <p:nvPicPr>
          <p:cNvPr id="15" name="Picture 6" descr="http://www.playcast.ru/uploads/2014/10/07/1011238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204864"/>
            <a:ext cx="1080120" cy="2160240"/>
          </a:xfrm>
          <a:prstGeom prst="rect">
            <a:avLst/>
          </a:prstGeom>
          <a:noFill/>
        </p:spPr>
      </p:pic>
      <p:pic>
        <p:nvPicPr>
          <p:cNvPr id="16" name="Picture 2" descr="http://picturesbot.ru/images/113567_zheltyi-sh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204864"/>
            <a:ext cx="1080120" cy="2160240"/>
          </a:xfrm>
          <a:prstGeom prst="rect">
            <a:avLst/>
          </a:prstGeom>
          <a:noFill/>
        </p:spPr>
      </p:pic>
      <p:pic>
        <p:nvPicPr>
          <p:cNvPr id="17" name="Picture 6" descr="http://www.playcast.ru/uploads/2014/10/07/1011238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437112"/>
            <a:ext cx="1080120" cy="2160240"/>
          </a:xfrm>
          <a:prstGeom prst="rect">
            <a:avLst/>
          </a:prstGeom>
          <a:noFill/>
        </p:spPr>
      </p:pic>
      <p:pic>
        <p:nvPicPr>
          <p:cNvPr id="18" name="Picture 4" descr="http://www.urltarget.com/images/balloon-party-pin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437112"/>
            <a:ext cx="1080120" cy="2160240"/>
          </a:xfrm>
          <a:prstGeom prst="rect">
            <a:avLst/>
          </a:prstGeom>
          <a:noFill/>
        </p:spPr>
      </p:pic>
      <p:pic>
        <p:nvPicPr>
          <p:cNvPr id="19" name="Picture 2" descr="http://picturesbot.ru/images/113567_zheltyi-sh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509120"/>
            <a:ext cx="108012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футбольной команде </a:t>
            </a:r>
            <a:r>
              <a:rPr lang="ru-RU" dirty="0" smtClean="0"/>
              <a:t>5 человек (Петя, Федя, Маша, Света, Даша). </a:t>
            </a:r>
            <a:r>
              <a:rPr lang="ru-RU" dirty="0"/>
              <a:t>Сколькими способами можно выбрать из них двух игроков для </a:t>
            </a:r>
            <a:r>
              <a:rPr lang="ru-RU" dirty="0" smtClean="0"/>
              <a:t>игры в футбол?</a:t>
            </a:r>
            <a:endParaRPr lang="ru-RU" dirty="0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3786190"/>
            <a:ext cx="5233834" cy="2858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791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g0.liveinternet.ru/images/attach/c/2/68/796/68796021_1294230400_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1368152" cy="18285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177281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Петя</a:t>
            </a:r>
            <a:endParaRPr lang="ru-RU" dirty="0"/>
          </a:p>
        </p:txBody>
      </p:sp>
      <p:pic>
        <p:nvPicPr>
          <p:cNvPr id="31748" name="Picture 4" descr="http://www.playcast.ru/uploads/2014/05/14/8588142.png"/>
          <p:cNvPicPr>
            <a:picLocks noChangeAspect="1" noChangeArrowheads="1"/>
          </p:cNvPicPr>
          <p:nvPr/>
        </p:nvPicPr>
        <p:blipFill>
          <a:blip r:embed="rId3" cstate="print"/>
          <a:srcRect l="24459" t="9153" r="26624"/>
          <a:stretch>
            <a:fillRect/>
          </a:stretch>
        </p:blipFill>
        <p:spPr bwMode="auto">
          <a:xfrm>
            <a:off x="4427984" y="0"/>
            <a:ext cx="1008112" cy="1872208"/>
          </a:xfrm>
          <a:prstGeom prst="rect">
            <a:avLst/>
          </a:prstGeom>
          <a:noFill/>
        </p:spPr>
      </p:pic>
      <p:pic>
        <p:nvPicPr>
          <p:cNvPr id="31750" name="Picture 6" descr="http://img0.liveinternet.ru/images/attach/c/2/69/490/69490753_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0"/>
            <a:ext cx="1010826" cy="18448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47864" y="177281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Федя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177281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Маша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177281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Света</a:t>
            </a:r>
            <a:endParaRPr lang="ru-RU" dirty="0"/>
          </a:p>
        </p:txBody>
      </p:sp>
      <p:pic>
        <p:nvPicPr>
          <p:cNvPr id="31754" name="Picture 10" descr="http://img1.liveinternet.ru/images/attach/c/4/79/777/79777655_Devochka_2.png"/>
          <p:cNvPicPr>
            <a:picLocks noChangeAspect="1" noChangeArrowheads="1"/>
          </p:cNvPicPr>
          <p:nvPr/>
        </p:nvPicPr>
        <p:blipFill>
          <a:blip r:embed="rId5" cstate="print"/>
          <a:srcRect l="24074" t="11111" r="29630"/>
          <a:stretch>
            <a:fillRect/>
          </a:stretch>
        </p:blipFill>
        <p:spPr bwMode="auto">
          <a:xfrm>
            <a:off x="5580112" y="0"/>
            <a:ext cx="960846" cy="1844824"/>
          </a:xfrm>
          <a:prstGeom prst="rect">
            <a:avLst/>
          </a:prstGeom>
          <a:noFill/>
        </p:spPr>
      </p:pic>
      <p:pic>
        <p:nvPicPr>
          <p:cNvPr id="31756" name="Picture 12" descr="https://fs00.infourok.ru/images/doc/16/21069/hello_html_3aa97bfa.png"/>
          <p:cNvPicPr>
            <a:picLocks noChangeAspect="1" noChangeArrowheads="1"/>
          </p:cNvPicPr>
          <p:nvPr/>
        </p:nvPicPr>
        <p:blipFill>
          <a:blip r:embed="rId6" cstate="print"/>
          <a:srcRect l="32195" r="35431" b="21589"/>
          <a:stretch>
            <a:fillRect/>
          </a:stretch>
        </p:blipFill>
        <p:spPr bwMode="auto">
          <a:xfrm>
            <a:off x="6732240" y="0"/>
            <a:ext cx="1024986" cy="177281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732240" y="17728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Даша</a:t>
            </a:r>
            <a:endParaRPr lang="ru-RU" dirty="0"/>
          </a:p>
        </p:txBody>
      </p:sp>
      <p:pic>
        <p:nvPicPr>
          <p:cNvPr id="15" name="Picture 2" descr="http://img0.liveinternet.ru/images/attach/c/2/68/796/68796021_1294230400_0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2465512"/>
            <a:ext cx="808158" cy="1080120"/>
          </a:xfrm>
          <a:prstGeom prst="rect">
            <a:avLst/>
          </a:prstGeom>
          <a:noFill/>
        </p:spPr>
      </p:pic>
      <p:pic>
        <p:nvPicPr>
          <p:cNvPr id="16" name="Picture 6" descr="http://img0.liveinternet.ru/images/attach/c/2/69/490/69490753_0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2393504"/>
            <a:ext cx="591825" cy="1080120"/>
          </a:xfrm>
          <a:prstGeom prst="rect">
            <a:avLst/>
          </a:prstGeom>
          <a:noFill/>
        </p:spPr>
      </p:pic>
      <p:pic>
        <p:nvPicPr>
          <p:cNvPr id="17" name="Picture 2" descr="http://img0.liveinternet.ru/images/attach/c/2/68/796/68796021_1294230400_0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3545632"/>
            <a:ext cx="808158" cy="1080120"/>
          </a:xfrm>
          <a:prstGeom prst="rect">
            <a:avLst/>
          </a:prstGeom>
          <a:noFill/>
        </p:spPr>
      </p:pic>
      <p:pic>
        <p:nvPicPr>
          <p:cNvPr id="18" name="Picture 4" descr="http://www.playcast.ru/uploads/2014/05/14/8588142.png"/>
          <p:cNvPicPr>
            <a:picLocks noChangeAspect="1" noChangeArrowheads="1"/>
          </p:cNvPicPr>
          <p:nvPr/>
        </p:nvPicPr>
        <p:blipFill>
          <a:blip r:embed="rId9" cstate="print"/>
          <a:srcRect l="24459" t="9153" r="26624"/>
          <a:stretch>
            <a:fillRect/>
          </a:stretch>
        </p:blipFill>
        <p:spPr bwMode="auto">
          <a:xfrm>
            <a:off x="2411760" y="3545632"/>
            <a:ext cx="576064" cy="1069833"/>
          </a:xfrm>
          <a:prstGeom prst="rect">
            <a:avLst/>
          </a:prstGeom>
          <a:noFill/>
        </p:spPr>
      </p:pic>
      <p:pic>
        <p:nvPicPr>
          <p:cNvPr id="19" name="Picture 2" descr="http://img0.liveinternet.ru/images/attach/c/2/68/796/68796021_1294230400_0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4697760"/>
            <a:ext cx="808158" cy="1080120"/>
          </a:xfrm>
          <a:prstGeom prst="rect">
            <a:avLst/>
          </a:prstGeom>
          <a:noFill/>
        </p:spPr>
      </p:pic>
      <p:pic>
        <p:nvPicPr>
          <p:cNvPr id="20" name="Picture 10" descr="http://img1.liveinternet.ru/images/attach/c/4/79/777/79777655_Devochka_2.png"/>
          <p:cNvPicPr>
            <a:picLocks noChangeAspect="1" noChangeArrowheads="1"/>
          </p:cNvPicPr>
          <p:nvPr/>
        </p:nvPicPr>
        <p:blipFill>
          <a:blip r:embed="rId10" cstate="print"/>
          <a:srcRect l="24074" t="11111" r="29630"/>
          <a:stretch>
            <a:fillRect/>
          </a:stretch>
        </p:blipFill>
        <p:spPr bwMode="auto">
          <a:xfrm>
            <a:off x="2411760" y="4625752"/>
            <a:ext cx="600067" cy="1152128"/>
          </a:xfrm>
          <a:prstGeom prst="rect">
            <a:avLst/>
          </a:prstGeom>
          <a:noFill/>
        </p:spPr>
      </p:pic>
      <p:pic>
        <p:nvPicPr>
          <p:cNvPr id="21" name="Picture 2" descr="http://img0.liveinternet.ru/images/attach/c/2/68/796/68796021_1294230400_0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5777880"/>
            <a:ext cx="808158" cy="1080120"/>
          </a:xfrm>
          <a:prstGeom prst="rect">
            <a:avLst/>
          </a:prstGeom>
          <a:noFill/>
        </p:spPr>
      </p:pic>
      <p:pic>
        <p:nvPicPr>
          <p:cNvPr id="22" name="Picture 12" descr="https://fs00.infourok.ru/images/doc/16/21069/hello_html_3aa97bfa.png"/>
          <p:cNvPicPr>
            <a:picLocks noChangeAspect="1" noChangeArrowheads="1"/>
          </p:cNvPicPr>
          <p:nvPr/>
        </p:nvPicPr>
        <p:blipFill>
          <a:blip r:embed="rId11" cstate="print"/>
          <a:srcRect l="32195" r="35431" b="21589"/>
          <a:stretch>
            <a:fillRect/>
          </a:stretch>
        </p:blipFill>
        <p:spPr bwMode="auto">
          <a:xfrm>
            <a:off x="2483768" y="5777880"/>
            <a:ext cx="624491" cy="1080120"/>
          </a:xfrm>
          <a:prstGeom prst="rect">
            <a:avLst/>
          </a:prstGeom>
          <a:noFill/>
        </p:spPr>
      </p:pic>
      <p:pic>
        <p:nvPicPr>
          <p:cNvPr id="23" name="Picture 6" descr="http://img0.liveinternet.ru/images/attach/c/2/69/490/69490753_0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2465512"/>
            <a:ext cx="591825" cy="1080120"/>
          </a:xfrm>
          <a:prstGeom prst="rect">
            <a:avLst/>
          </a:prstGeom>
          <a:noFill/>
        </p:spPr>
      </p:pic>
      <p:pic>
        <p:nvPicPr>
          <p:cNvPr id="24" name="Picture 4" descr="http://www.playcast.ru/uploads/2014/05/14/8588142.png"/>
          <p:cNvPicPr>
            <a:picLocks noChangeAspect="1" noChangeArrowheads="1"/>
          </p:cNvPicPr>
          <p:nvPr/>
        </p:nvPicPr>
        <p:blipFill>
          <a:blip r:embed="rId9" cstate="print"/>
          <a:srcRect l="24459" t="9153" r="26624"/>
          <a:stretch>
            <a:fillRect/>
          </a:stretch>
        </p:blipFill>
        <p:spPr bwMode="auto">
          <a:xfrm>
            <a:off x="4283968" y="2465512"/>
            <a:ext cx="576064" cy="1069833"/>
          </a:xfrm>
          <a:prstGeom prst="rect">
            <a:avLst/>
          </a:prstGeom>
          <a:noFill/>
        </p:spPr>
      </p:pic>
      <p:pic>
        <p:nvPicPr>
          <p:cNvPr id="25" name="Picture 6" descr="http://img0.liveinternet.ru/images/attach/c/2/69/490/69490753_0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3545632"/>
            <a:ext cx="591825" cy="1080120"/>
          </a:xfrm>
          <a:prstGeom prst="rect">
            <a:avLst/>
          </a:prstGeom>
          <a:noFill/>
        </p:spPr>
      </p:pic>
      <p:pic>
        <p:nvPicPr>
          <p:cNvPr id="26" name="Picture 6" descr="http://img0.liveinternet.ru/images/attach/c/2/69/490/69490753_0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4625752"/>
            <a:ext cx="591825" cy="1080120"/>
          </a:xfrm>
          <a:prstGeom prst="rect">
            <a:avLst/>
          </a:prstGeom>
          <a:noFill/>
        </p:spPr>
      </p:pic>
      <p:pic>
        <p:nvPicPr>
          <p:cNvPr id="27" name="Picture 10" descr="http://img1.liveinternet.ru/images/attach/c/4/79/777/79777655_Devochka_2.png"/>
          <p:cNvPicPr>
            <a:picLocks noChangeAspect="1" noChangeArrowheads="1"/>
          </p:cNvPicPr>
          <p:nvPr/>
        </p:nvPicPr>
        <p:blipFill>
          <a:blip r:embed="rId10" cstate="print"/>
          <a:srcRect l="24074" t="11111" r="29630"/>
          <a:stretch>
            <a:fillRect/>
          </a:stretch>
        </p:blipFill>
        <p:spPr bwMode="auto">
          <a:xfrm>
            <a:off x="4283968" y="3473624"/>
            <a:ext cx="600067" cy="1152128"/>
          </a:xfrm>
          <a:prstGeom prst="rect">
            <a:avLst/>
          </a:prstGeom>
          <a:noFill/>
        </p:spPr>
      </p:pic>
      <p:pic>
        <p:nvPicPr>
          <p:cNvPr id="28" name="Picture 12" descr="https://fs00.infourok.ru/images/doc/16/21069/hello_html_3aa97bfa.png"/>
          <p:cNvPicPr>
            <a:picLocks noChangeAspect="1" noChangeArrowheads="1"/>
          </p:cNvPicPr>
          <p:nvPr/>
        </p:nvPicPr>
        <p:blipFill>
          <a:blip r:embed="rId11" cstate="print"/>
          <a:srcRect l="32195" r="35431" b="21589"/>
          <a:stretch>
            <a:fillRect/>
          </a:stretch>
        </p:blipFill>
        <p:spPr bwMode="auto">
          <a:xfrm>
            <a:off x="4283968" y="4625752"/>
            <a:ext cx="624491" cy="1080120"/>
          </a:xfrm>
          <a:prstGeom prst="rect">
            <a:avLst/>
          </a:prstGeom>
          <a:noFill/>
        </p:spPr>
      </p:pic>
      <p:pic>
        <p:nvPicPr>
          <p:cNvPr id="29" name="Picture 4" descr="http://www.playcast.ru/uploads/2014/05/14/8588142.png"/>
          <p:cNvPicPr>
            <a:picLocks noChangeAspect="1" noChangeArrowheads="1"/>
          </p:cNvPicPr>
          <p:nvPr/>
        </p:nvPicPr>
        <p:blipFill>
          <a:blip r:embed="rId9" cstate="print"/>
          <a:srcRect l="24459" t="9153" r="26624"/>
          <a:stretch>
            <a:fillRect/>
          </a:stretch>
        </p:blipFill>
        <p:spPr bwMode="auto">
          <a:xfrm>
            <a:off x="5508104" y="2465512"/>
            <a:ext cx="576064" cy="1069833"/>
          </a:xfrm>
          <a:prstGeom prst="rect">
            <a:avLst/>
          </a:prstGeom>
          <a:noFill/>
        </p:spPr>
      </p:pic>
      <p:pic>
        <p:nvPicPr>
          <p:cNvPr id="30" name="Picture 10" descr="http://img1.liveinternet.ru/images/attach/c/4/79/777/79777655_Devochka_2.png"/>
          <p:cNvPicPr>
            <a:picLocks noChangeAspect="1" noChangeArrowheads="1"/>
          </p:cNvPicPr>
          <p:nvPr/>
        </p:nvPicPr>
        <p:blipFill>
          <a:blip r:embed="rId10" cstate="print"/>
          <a:srcRect l="24074" t="11111" r="29630"/>
          <a:stretch>
            <a:fillRect/>
          </a:stretch>
        </p:blipFill>
        <p:spPr bwMode="auto">
          <a:xfrm>
            <a:off x="6012160" y="2393504"/>
            <a:ext cx="600067" cy="1152128"/>
          </a:xfrm>
          <a:prstGeom prst="rect">
            <a:avLst/>
          </a:prstGeom>
          <a:noFill/>
        </p:spPr>
      </p:pic>
      <p:pic>
        <p:nvPicPr>
          <p:cNvPr id="31" name="Picture 4" descr="http://www.playcast.ru/uploads/2014/05/14/8588142.png"/>
          <p:cNvPicPr>
            <a:picLocks noChangeAspect="1" noChangeArrowheads="1"/>
          </p:cNvPicPr>
          <p:nvPr/>
        </p:nvPicPr>
        <p:blipFill>
          <a:blip r:embed="rId9" cstate="print"/>
          <a:srcRect l="24459" t="9153" r="26624"/>
          <a:stretch>
            <a:fillRect/>
          </a:stretch>
        </p:blipFill>
        <p:spPr bwMode="auto">
          <a:xfrm>
            <a:off x="5580112" y="3617640"/>
            <a:ext cx="576064" cy="1069833"/>
          </a:xfrm>
          <a:prstGeom prst="rect">
            <a:avLst/>
          </a:prstGeom>
          <a:noFill/>
        </p:spPr>
      </p:pic>
      <p:pic>
        <p:nvPicPr>
          <p:cNvPr id="32" name="Picture 12" descr="https://fs00.infourok.ru/images/doc/16/21069/hello_html_3aa97bfa.png"/>
          <p:cNvPicPr>
            <a:picLocks noChangeAspect="1" noChangeArrowheads="1"/>
          </p:cNvPicPr>
          <p:nvPr/>
        </p:nvPicPr>
        <p:blipFill>
          <a:blip r:embed="rId11" cstate="print"/>
          <a:srcRect l="32195" r="35431" b="21589"/>
          <a:stretch>
            <a:fillRect/>
          </a:stretch>
        </p:blipFill>
        <p:spPr bwMode="auto">
          <a:xfrm>
            <a:off x="6084168" y="3545632"/>
            <a:ext cx="624491" cy="1080120"/>
          </a:xfrm>
          <a:prstGeom prst="rect">
            <a:avLst/>
          </a:prstGeom>
          <a:noFill/>
        </p:spPr>
      </p:pic>
      <p:pic>
        <p:nvPicPr>
          <p:cNvPr id="33" name="Picture 10" descr="http://img1.liveinternet.ru/images/attach/c/4/79/777/79777655_Devochka_2.png"/>
          <p:cNvPicPr>
            <a:picLocks noChangeAspect="1" noChangeArrowheads="1"/>
          </p:cNvPicPr>
          <p:nvPr/>
        </p:nvPicPr>
        <p:blipFill>
          <a:blip r:embed="rId10" cstate="print"/>
          <a:srcRect l="24074" t="11111" r="29630"/>
          <a:stretch>
            <a:fillRect/>
          </a:stretch>
        </p:blipFill>
        <p:spPr bwMode="auto">
          <a:xfrm>
            <a:off x="7020272" y="2393504"/>
            <a:ext cx="600067" cy="1152128"/>
          </a:xfrm>
          <a:prstGeom prst="rect">
            <a:avLst/>
          </a:prstGeom>
          <a:noFill/>
        </p:spPr>
      </p:pic>
      <p:pic>
        <p:nvPicPr>
          <p:cNvPr id="34" name="Picture 12" descr="https://fs00.infourok.ru/images/doc/16/21069/hello_html_3aa97bfa.png"/>
          <p:cNvPicPr>
            <a:picLocks noChangeAspect="1" noChangeArrowheads="1"/>
          </p:cNvPicPr>
          <p:nvPr/>
        </p:nvPicPr>
        <p:blipFill>
          <a:blip r:embed="rId11" cstate="print"/>
          <a:srcRect l="32195" r="35431" b="21589"/>
          <a:stretch>
            <a:fillRect/>
          </a:stretch>
        </p:blipFill>
        <p:spPr bwMode="auto">
          <a:xfrm>
            <a:off x="7668344" y="2393504"/>
            <a:ext cx="624491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1369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ателье есть 3 вида узора 2-ух цветов. Какое сочетание цвета и узора можно выбрать швее для пошива костюма?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169078"/>
              </p:ext>
            </p:extLst>
          </p:nvPr>
        </p:nvGraphicFramePr>
        <p:xfrm>
          <a:off x="611560" y="2420888"/>
          <a:ext cx="8354888" cy="417646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88722"/>
                <a:gridCol w="2088722"/>
                <a:gridCol w="2088722"/>
                <a:gridCol w="2088722"/>
              </a:tblGrid>
              <a:tr h="1392154"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               </a:t>
                      </a:r>
                    </a:p>
                    <a:p>
                      <a:r>
                        <a:rPr lang="ru-RU" sz="1400" baseline="0" dirty="0" smtClean="0"/>
                        <a:t>                    </a:t>
                      </a:r>
                      <a:r>
                        <a:rPr lang="ru-RU" sz="1400" dirty="0" smtClean="0"/>
                        <a:t>Ткани</a:t>
                      </a:r>
                    </a:p>
                    <a:p>
                      <a:endParaRPr lang="ru-RU" sz="1400" baseline="0" dirty="0" smtClean="0"/>
                    </a:p>
                    <a:p>
                      <a:endParaRPr lang="ru-RU" sz="1400" baseline="0" dirty="0" smtClean="0"/>
                    </a:p>
                    <a:p>
                      <a:r>
                        <a:rPr lang="ru-RU" sz="1400" baseline="0" dirty="0" smtClean="0"/>
                        <a:t>       Цвета</a:t>
                      </a:r>
                      <a:endParaRPr lang="ru-RU" sz="1400" dirty="0"/>
                    </a:p>
                  </a:txBody>
                  <a:tcPr marL="68580" marR="68580" marT="34290" marB="34290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– горошек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 – в клетку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–</a:t>
                      </a:r>
                      <a:r>
                        <a:rPr lang="ru-RU" sz="1400" baseline="0" dirty="0" smtClean="0"/>
                        <a:t> сердечки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</a:tr>
              <a:tr h="139215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– зелёный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</a:tr>
              <a:tr h="139215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 – красный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2052" name="Picture 4" descr="http://sp.bvf.ru/image/photo/3755907_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861048"/>
            <a:ext cx="1296144" cy="1296144"/>
          </a:xfrm>
          <a:prstGeom prst="rect">
            <a:avLst/>
          </a:prstGeom>
          <a:noFill/>
        </p:spPr>
      </p:pic>
      <p:pic>
        <p:nvPicPr>
          <p:cNvPr id="2054" name="Picture 6" descr="https://im0-tub-ru.yandex.net/i?id=aa591a6e61dbe793e70fa56d284b9771&amp;n=13"/>
          <p:cNvPicPr>
            <a:picLocks noChangeAspect="1" noChangeArrowheads="1"/>
          </p:cNvPicPr>
          <p:nvPr/>
        </p:nvPicPr>
        <p:blipFill>
          <a:blip r:embed="rId3" cstate="print"/>
          <a:srcRect t="7087"/>
          <a:stretch>
            <a:fillRect/>
          </a:stretch>
        </p:blipFill>
        <p:spPr bwMode="auto">
          <a:xfrm>
            <a:off x="3131840" y="5301208"/>
            <a:ext cx="1317513" cy="1224136"/>
          </a:xfrm>
          <a:prstGeom prst="rect">
            <a:avLst/>
          </a:prstGeom>
          <a:noFill/>
        </p:spPr>
      </p:pic>
      <p:pic>
        <p:nvPicPr>
          <p:cNvPr id="2058" name="Picture 10" descr="http://sp.bvf.ru/image/photo/3755849_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861048"/>
            <a:ext cx="1296144" cy="1296144"/>
          </a:xfrm>
          <a:prstGeom prst="rect">
            <a:avLst/>
          </a:prstGeom>
          <a:noFill/>
        </p:spPr>
      </p:pic>
      <p:pic>
        <p:nvPicPr>
          <p:cNvPr id="2060" name="Picture 12" descr="http://www.passionforum.ru/upload/455/u45508/ab/64/09c3a60f.jpg"/>
          <p:cNvPicPr>
            <a:picLocks noChangeAspect="1" noChangeArrowheads="1"/>
          </p:cNvPicPr>
          <p:nvPr/>
        </p:nvPicPr>
        <p:blipFill>
          <a:blip r:embed="rId5" cstate="print"/>
          <a:srcRect r="21739"/>
          <a:stretch>
            <a:fillRect/>
          </a:stretch>
        </p:blipFill>
        <p:spPr bwMode="auto">
          <a:xfrm>
            <a:off x="5220072" y="5301208"/>
            <a:ext cx="1296144" cy="1242138"/>
          </a:xfrm>
          <a:prstGeom prst="rect">
            <a:avLst/>
          </a:prstGeom>
          <a:noFill/>
        </p:spPr>
      </p:pic>
      <p:pic>
        <p:nvPicPr>
          <p:cNvPr id="2062" name="Picture 14" descr="http://www.bntextil.ru/images/cms/data/byaz_platel_naya_150_sm_1746-20_cvet_krasnyj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5301208"/>
            <a:ext cx="1224136" cy="1224136"/>
          </a:xfrm>
          <a:prstGeom prst="rect">
            <a:avLst/>
          </a:prstGeom>
          <a:noFill/>
        </p:spPr>
      </p:pic>
      <p:pic>
        <p:nvPicPr>
          <p:cNvPr id="2064" name="Picture 16" descr="http://www.publicdomainpictures.net/pictures/60000/velka/hearts-background-wallpaper-gree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3861048"/>
            <a:ext cx="1224136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099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717032"/>
            <a:ext cx="174065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s://st.depositphotos.com/1526816/3571/v/950/depositphotos_35714485-stock-illustration-five-colorful-fish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340768"/>
            <a:ext cx="3441022" cy="252028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5445224"/>
            <a:ext cx="7488832" cy="1152128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7200" b="1" dirty="0" smtClean="0"/>
              <a:t>Классификация по одному свойству. </a:t>
            </a:r>
          </a:p>
          <a:p>
            <a:pPr algn="just"/>
            <a:r>
              <a:rPr lang="ru-RU" sz="7200" dirty="0" smtClean="0"/>
              <a:t>	Правило: располагать картинки так, чтобы все рыбы (и 	только они) оказались внутри обруча. </a:t>
            </a:r>
            <a:endParaRPr lang="ru-RU" sz="7200" dirty="0"/>
          </a:p>
        </p:txBody>
      </p:sp>
      <p:sp>
        <p:nvSpPr>
          <p:cNvPr id="4" name="Овал 3"/>
          <p:cNvSpPr/>
          <p:nvPr/>
        </p:nvSpPr>
        <p:spPr>
          <a:xfrm>
            <a:off x="2411760" y="476672"/>
            <a:ext cx="4320480" cy="4176464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60648"/>
            <a:ext cx="1278282" cy="138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717032"/>
            <a:ext cx="1617949" cy="171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404664"/>
            <a:ext cx="1569913" cy="154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5445224"/>
            <a:ext cx="7632848" cy="1195824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/>
              <a:t>Классификация по двум свойствам (без пересечения).</a:t>
            </a:r>
          </a:p>
          <a:p>
            <a:pPr algn="just"/>
            <a:r>
              <a:rPr lang="ru-RU" dirty="0" smtClean="0"/>
              <a:t>	Правило:  поместить красные предметы в красный обруч, 	синие – в синий обруч.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403648" y="548680"/>
            <a:ext cx="3600400" cy="35283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148064" y="1412776"/>
            <a:ext cx="3528392" cy="3456384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8" name="Picture 2" descr="http://www.petrushka-igrushka.ru/admin/pictures/500605b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908720"/>
            <a:ext cx="1080120" cy="1080120"/>
          </a:xfrm>
          <a:prstGeom prst="rect">
            <a:avLst/>
          </a:prstGeom>
          <a:noFill/>
        </p:spPr>
      </p:pic>
      <p:pic>
        <p:nvPicPr>
          <p:cNvPr id="29700" name="Picture 4" descr="http://i.ebayimg.com/00/s/NjkzWDY5Mw==/z/ZYQAAOSwq5lTqrXV/$_32.JPG?set_id=880000500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556792"/>
            <a:ext cx="1080120" cy="1080120"/>
          </a:xfrm>
          <a:prstGeom prst="rect">
            <a:avLst/>
          </a:prstGeom>
          <a:noFill/>
        </p:spPr>
      </p:pic>
      <p:pic>
        <p:nvPicPr>
          <p:cNvPr id="29702" name="Picture 6" descr="http://4put.ru/pictures/max/121/3717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916832"/>
            <a:ext cx="1344149" cy="1008112"/>
          </a:xfrm>
          <a:prstGeom prst="rect">
            <a:avLst/>
          </a:prstGeom>
          <a:noFill/>
        </p:spPr>
      </p:pic>
      <p:pic>
        <p:nvPicPr>
          <p:cNvPr id="29704" name="Picture 8" descr="http://i.ucrazy.ru/files/i/2013.2.6/1360128453_164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996952"/>
            <a:ext cx="1475656" cy="1214957"/>
          </a:xfrm>
          <a:prstGeom prst="rect">
            <a:avLst/>
          </a:prstGeom>
          <a:noFill/>
        </p:spPr>
      </p:pic>
      <p:pic>
        <p:nvPicPr>
          <p:cNvPr id="29706" name="Picture 10" descr="http://sm.pcmag.com/pcmag_au/photo/3/3-ambient-forecasting-umbrella/3-ambient-forecasting-umbrella_gn5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2852936"/>
            <a:ext cx="1152128" cy="1211350"/>
          </a:xfrm>
          <a:prstGeom prst="rect">
            <a:avLst/>
          </a:prstGeom>
          <a:noFill/>
        </p:spPr>
      </p:pic>
      <p:pic>
        <p:nvPicPr>
          <p:cNvPr id="29708" name="Picture 12" descr="https://ds03.infourok.ru/uploads/ex/1355/00061a4c-a09fd6b2/hello_html_mb31e3b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2060848"/>
            <a:ext cx="722972" cy="720080"/>
          </a:xfrm>
          <a:prstGeom prst="rect">
            <a:avLst/>
          </a:prstGeom>
          <a:noFill/>
        </p:spPr>
      </p:pic>
      <p:pic>
        <p:nvPicPr>
          <p:cNvPr id="29710" name="Picture 14" descr="http://kira-scrap.ru/KATALOG/RAZNOE/2/0_11a4b9_33f80fd_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2348880"/>
            <a:ext cx="1087900" cy="1129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kartinki.detki.today/wp-content/uploads/2017/07/schenok-s-osheynikom.jpg"/>
          <p:cNvPicPr>
            <a:picLocks noChangeAspect="1" noChangeArrowheads="1"/>
          </p:cNvPicPr>
          <p:nvPr/>
        </p:nvPicPr>
        <p:blipFill>
          <a:blip r:embed="rId2" cstate="print"/>
          <a:srcRect b="9091"/>
          <a:stretch>
            <a:fillRect/>
          </a:stretch>
        </p:blipFill>
        <p:spPr bwMode="auto">
          <a:xfrm>
            <a:off x="4355976" y="2924944"/>
            <a:ext cx="1250046" cy="144016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5445224"/>
            <a:ext cx="7920880" cy="122413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/>
              <a:t>Классификация по двум свойствам с пересечением. </a:t>
            </a:r>
          </a:p>
          <a:p>
            <a:pPr algn="just">
              <a:buNone/>
            </a:pPr>
            <a:r>
              <a:rPr lang="ru-RU" dirty="0" smtClean="0"/>
              <a:t>	Правило: располагать картинки так, чтобы внутри красного обруча оказались пушистые животные, а внутри зелёного – домашние животные.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971600" y="332656"/>
            <a:ext cx="5040560" cy="489654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995936" y="332656"/>
            <a:ext cx="4968552" cy="4968552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http://clipart-library.com/img/20938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052736"/>
            <a:ext cx="1800200" cy="1800200"/>
          </a:xfrm>
          <a:prstGeom prst="rect">
            <a:avLst/>
          </a:prstGeom>
          <a:noFill/>
        </p:spPr>
      </p:pic>
      <p:pic>
        <p:nvPicPr>
          <p:cNvPr id="10248" name="Picture 8" descr="https://st.depositphotos.com/1967477/3388/v/950/depositphotos_33880105-stock-illustration-cute-baby-pig-sit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692696"/>
            <a:ext cx="1548431" cy="1934121"/>
          </a:xfrm>
          <a:prstGeom prst="rect">
            <a:avLst/>
          </a:prstGeom>
          <a:noFill/>
        </p:spPr>
      </p:pic>
      <p:pic>
        <p:nvPicPr>
          <p:cNvPr id="10250" name="Picture 10" descr="http://styl.veryphoto.ru/img-q5y5x5n4g40414r5m4d4s234t5n5s4c4i4s5p4e4o4h4k5o444r4n4/images/attach/c/11/116/826/116826342___19968____5_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780928"/>
            <a:ext cx="1872208" cy="1907688"/>
          </a:xfrm>
          <a:prstGeom prst="rect">
            <a:avLst/>
          </a:prstGeom>
          <a:noFill/>
        </p:spPr>
      </p:pic>
      <p:pic>
        <p:nvPicPr>
          <p:cNvPr id="10252" name="Picture 12" descr="http://daxushequ.com/data/out/50/img59903843.jpg"/>
          <p:cNvPicPr>
            <a:picLocks noChangeAspect="1" noChangeArrowheads="1"/>
          </p:cNvPicPr>
          <p:nvPr/>
        </p:nvPicPr>
        <p:blipFill>
          <a:blip r:embed="rId6" cstate="print"/>
          <a:srcRect t="26453"/>
          <a:stretch>
            <a:fillRect/>
          </a:stretch>
        </p:blipFill>
        <p:spPr bwMode="auto">
          <a:xfrm>
            <a:off x="1403648" y="2276872"/>
            <a:ext cx="2376264" cy="1164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raster-spb.ru/files/catalog_cups/4534_90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492896"/>
            <a:ext cx="1320447" cy="129614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5589240"/>
            <a:ext cx="6591985" cy="10801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Правило: располагать картинки так, чтобы в красном обруче оказалась посуда, а в зелёном – предметы зелёного цвета.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39552" y="620688"/>
            <a:ext cx="4896544" cy="46805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995936" y="692696"/>
            <a:ext cx="4896544" cy="468052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://illustrators.ru/uploads/illustration/image/329389/main_329389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12776"/>
            <a:ext cx="2293616" cy="1864382"/>
          </a:xfrm>
          <a:prstGeom prst="rect">
            <a:avLst/>
          </a:prstGeom>
          <a:noFill/>
        </p:spPr>
      </p:pic>
      <p:pic>
        <p:nvPicPr>
          <p:cNvPr id="9220" name="Picture 4" descr="http://userdocs.ru/pars_docs/refs/150/149155/149155_html_m38a7fdf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573015"/>
            <a:ext cx="2160240" cy="1192983"/>
          </a:xfrm>
          <a:prstGeom prst="rect">
            <a:avLst/>
          </a:prstGeom>
          <a:noFill/>
        </p:spPr>
      </p:pic>
      <p:pic>
        <p:nvPicPr>
          <p:cNvPr id="9224" name="Picture 8" descr="http://img1.liveinternet.ru/images/attach/c/11/115/458/115458063_0_6d395_b004f1d6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124744"/>
            <a:ext cx="1988718" cy="2376264"/>
          </a:xfrm>
          <a:prstGeom prst="rect">
            <a:avLst/>
          </a:prstGeom>
          <a:noFill/>
        </p:spPr>
      </p:pic>
      <p:pic>
        <p:nvPicPr>
          <p:cNvPr id="9226" name="Picture 10" descr="http://dhsh3snegiri.com/wp-content/uploads/2016/01/%D0%9D%D0%BE%D0%B6%D0%BD%D0%B8%D1%86%D1%8B-%D1%83%D0%BD%D0%B8%D0%B2%D0%B5%D1%80%D1%81%D0%B0%D0%BB%D1%8C%D0%BD%D1%8B%D0%B5-66_1.jpg"/>
          <p:cNvPicPr>
            <a:picLocks noChangeAspect="1" noChangeArrowheads="1"/>
          </p:cNvPicPr>
          <p:nvPr/>
        </p:nvPicPr>
        <p:blipFill>
          <a:blip r:embed="rId6" cstate="print"/>
          <a:srcRect t="15254" b="15254"/>
          <a:stretch>
            <a:fillRect/>
          </a:stretch>
        </p:blipFill>
        <p:spPr bwMode="auto">
          <a:xfrm>
            <a:off x="5580112" y="3573016"/>
            <a:ext cx="1968804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coollady.ru/pic/0003/023/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980728"/>
            <a:ext cx="1517825" cy="1872208"/>
          </a:xfrm>
          <a:prstGeom prst="rect">
            <a:avLst/>
          </a:prstGeom>
          <a:noFill/>
        </p:spPr>
      </p:pic>
      <p:pic>
        <p:nvPicPr>
          <p:cNvPr id="8198" name="Picture 6" descr="http://fis.ru/popup_imgs/10179860.jpg"/>
          <p:cNvPicPr>
            <a:picLocks noChangeAspect="1" noChangeArrowheads="1"/>
          </p:cNvPicPr>
          <p:nvPr/>
        </p:nvPicPr>
        <p:blipFill>
          <a:blip r:embed="rId3" cstate="print"/>
          <a:srcRect l="13673" t="14669" r="16441" b="18274"/>
          <a:stretch>
            <a:fillRect/>
          </a:stretch>
        </p:blipFill>
        <p:spPr bwMode="auto">
          <a:xfrm>
            <a:off x="3707904" y="2132856"/>
            <a:ext cx="2070230" cy="1440160"/>
          </a:xfrm>
          <a:prstGeom prst="rect">
            <a:avLst/>
          </a:prstGeom>
          <a:noFill/>
        </p:spPr>
      </p:pic>
      <p:pic>
        <p:nvPicPr>
          <p:cNvPr id="8202" name="Picture 10" descr="http://76015.selcdn.com/web/he/534515/datrs37xr4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284984"/>
            <a:ext cx="1771924" cy="177192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5805264"/>
            <a:ext cx="7744113" cy="7806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Правило:  располагать картинки так, чтобы в красном обруче оказалась сладкая еда, а в синем – выпечка.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55576" y="620688"/>
            <a:ext cx="4968552" cy="4464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779912" y="620688"/>
            <a:ext cx="4968552" cy="4536504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ttps://static4.depositphotos.com/1000507/458/i/950/depositphotos_4582213-stock-photo-bee-with-honey.jpg"/>
          <p:cNvPicPr>
            <a:picLocks noChangeAspect="1" noChangeArrowheads="1"/>
          </p:cNvPicPr>
          <p:nvPr/>
        </p:nvPicPr>
        <p:blipFill>
          <a:blip r:embed="rId5" cstate="print"/>
          <a:srcRect l="14286" t="9697" r="12857" b="11732"/>
          <a:stretch>
            <a:fillRect/>
          </a:stretch>
        </p:blipFill>
        <p:spPr bwMode="auto">
          <a:xfrm>
            <a:off x="2123728" y="908720"/>
            <a:ext cx="1402192" cy="1512168"/>
          </a:xfrm>
          <a:prstGeom prst="rect">
            <a:avLst/>
          </a:prstGeom>
          <a:noFill/>
        </p:spPr>
      </p:pic>
      <p:pic>
        <p:nvPicPr>
          <p:cNvPr id="8200" name="Picture 8" descr="http://wallpaperstock.ru/tmp/%D0%BA/28413_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2204864"/>
            <a:ext cx="1754363" cy="1080120"/>
          </a:xfrm>
          <a:prstGeom prst="rect">
            <a:avLst/>
          </a:prstGeom>
          <a:noFill/>
        </p:spPr>
      </p:pic>
      <p:pic>
        <p:nvPicPr>
          <p:cNvPr id="8204" name="Picture 12" descr="http://fotohomka.ru/images/Jan/10/be6b6765638895bab140549fabfe497b/mini_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3140968"/>
            <a:ext cx="1728192" cy="1287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hddfhm.com/images/scarf-clipart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284985"/>
            <a:ext cx="1022662" cy="93610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5589240"/>
            <a:ext cx="7704856" cy="8640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Правило: располагать картинки так, чтобы в красном обруче оказались предметы одежды, а в жёлтом – предметы, в названиях которых  есть звук </a:t>
            </a:r>
            <a:r>
              <a:rPr lang="en-US" dirty="0" smtClean="0"/>
              <a:t>[</a:t>
            </a:r>
            <a:r>
              <a:rPr lang="ru-RU" dirty="0" err="1" smtClean="0"/>
              <a:t>ш</a:t>
            </a:r>
            <a:r>
              <a:rPr lang="en-US" dirty="0" smtClean="0"/>
              <a:t>]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11560" y="908720"/>
            <a:ext cx="4680520" cy="43924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779912" y="908720"/>
            <a:ext cx="5112568" cy="4464496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s://belions.nethouse.ru/static/img/0000/0003/5410/35410523.9pqitnno6a.W66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988840"/>
            <a:ext cx="1056927" cy="1080120"/>
          </a:xfrm>
          <a:prstGeom prst="rect">
            <a:avLst/>
          </a:prstGeom>
          <a:noFill/>
        </p:spPr>
      </p:pic>
      <p:pic>
        <p:nvPicPr>
          <p:cNvPr id="7172" name="Picture 4" descr="http://printonic.ru/uploads/images/2016/04/15/img_5710abcab84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132856"/>
            <a:ext cx="1944216" cy="1944216"/>
          </a:xfrm>
          <a:prstGeom prst="rect">
            <a:avLst/>
          </a:prstGeom>
          <a:noFill/>
        </p:spPr>
      </p:pic>
      <p:pic>
        <p:nvPicPr>
          <p:cNvPr id="7176" name="Picture 8" descr="https://ds03.infourok.ru/uploads/ex/07e1/00042690-e13ae69a/hello_html_599f0b7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980728"/>
            <a:ext cx="2542006" cy="2016224"/>
          </a:xfrm>
          <a:prstGeom prst="rect">
            <a:avLst/>
          </a:prstGeom>
          <a:noFill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140968"/>
            <a:ext cx="1310718" cy="183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8" name="Picture 34" descr="http://userdocs.ru/pars_docs/refs/97/96733/96733_html_2daaef3.jpg"/>
          <p:cNvPicPr>
            <a:picLocks noChangeAspect="1" noChangeArrowheads="1"/>
          </p:cNvPicPr>
          <p:nvPr/>
        </p:nvPicPr>
        <p:blipFill>
          <a:blip r:embed="rId2" cstate="print"/>
          <a:srcRect l="5761" t="52036" r="71194" b="2801"/>
          <a:stretch>
            <a:fillRect/>
          </a:stretch>
        </p:blipFill>
        <p:spPr bwMode="auto">
          <a:xfrm>
            <a:off x="251520" y="4509120"/>
            <a:ext cx="901665" cy="1152128"/>
          </a:xfrm>
          <a:prstGeom prst="rect">
            <a:avLst/>
          </a:prstGeom>
          <a:noFill/>
        </p:spPr>
      </p:pic>
      <p:pic>
        <p:nvPicPr>
          <p:cNvPr id="6146" name="Picture 2" descr="http://detsadik.my1.ru/_ld/12/97983614.jpg"/>
          <p:cNvPicPr>
            <a:picLocks noChangeAspect="1" noChangeArrowheads="1"/>
          </p:cNvPicPr>
          <p:nvPr/>
        </p:nvPicPr>
        <p:blipFill>
          <a:blip r:embed="rId3" cstate="print"/>
          <a:srcRect l="2898" r="4353" b="6667"/>
          <a:stretch>
            <a:fillRect/>
          </a:stretch>
        </p:blipFill>
        <p:spPr bwMode="auto">
          <a:xfrm>
            <a:off x="1187624" y="2276872"/>
            <a:ext cx="1865350" cy="1224136"/>
          </a:xfrm>
          <a:prstGeom prst="rect">
            <a:avLst/>
          </a:prstGeom>
          <a:noFill/>
        </p:spPr>
      </p:pic>
      <p:pic>
        <p:nvPicPr>
          <p:cNvPr id="6166" name="Picture 22" descr="http://beridari.com.ua/image/cache/data/27/490-222-800x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645024"/>
            <a:ext cx="1787691" cy="1340768"/>
          </a:xfrm>
          <a:prstGeom prst="rect">
            <a:avLst/>
          </a:prstGeom>
          <a:noFill/>
        </p:spPr>
      </p:pic>
      <p:pic>
        <p:nvPicPr>
          <p:cNvPr id="6164" name="Picture 20" descr="http://stranasurprizov.ru/sites/default/files/2012/08/05/aurora_myagkaya_igrushka_medved_belyy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60648"/>
            <a:ext cx="1584176" cy="1584176"/>
          </a:xfrm>
          <a:prstGeom prst="rect">
            <a:avLst/>
          </a:prstGeom>
          <a:noFill/>
        </p:spPr>
      </p:pic>
      <p:pic>
        <p:nvPicPr>
          <p:cNvPr id="6162" name="Picture 18" descr="http://lhctzz.net/wp-content/uploads/2017/03/draw-background-key-coloring-page-printable-about-key-coloring-page-printable-eassum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1484784"/>
            <a:ext cx="1368152" cy="1770550"/>
          </a:xfrm>
          <a:prstGeom prst="rect">
            <a:avLst/>
          </a:prstGeom>
          <a:noFill/>
        </p:spPr>
      </p:pic>
      <p:pic>
        <p:nvPicPr>
          <p:cNvPr id="6160" name="Picture 16" descr="http://fiction-books.ru/img/audio_cd_covers/10139568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2564904"/>
            <a:ext cx="1218179" cy="1080119"/>
          </a:xfrm>
          <a:prstGeom prst="rect">
            <a:avLst/>
          </a:prstGeom>
          <a:noFill/>
        </p:spPr>
      </p:pic>
      <p:pic>
        <p:nvPicPr>
          <p:cNvPr id="6156" name="Picture 12" descr="http://bestgals.ru/images/374199_beloe-bludc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1916832"/>
            <a:ext cx="1368152" cy="509472"/>
          </a:xfrm>
          <a:prstGeom prst="rect">
            <a:avLst/>
          </a:prstGeom>
          <a:noFill/>
        </p:spPr>
      </p:pic>
      <p:pic>
        <p:nvPicPr>
          <p:cNvPr id="6154" name="Picture 10" descr="https://im0-tub-ru.yandex.net/i?id=15cedf11acb6ce0d3a0279516cc902f4&amp;n=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2924944"/>
            <a:ext cx="1428750" cy="1428750"/>
          </a:xfrm>
          <a:prstGeom prst="rect">
            <a:avLst/>
          </a:prstGeom>
          <a:noFill/>
        </p:spPr>
      </p:pic>
      <p:pic>
        <p:nvPicPr>
          <p:cNvPr id="6150" name="Picture 6" descr="https://st.depositphotos.com/1010652/1328/v/950/depositphotos_13289427-stock-illustration-knife-fork-and-spoo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4139952" y="3717032"/>
            <a:ext cx="935470" cy="108012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5733256"/>
            <a:ext cx="7888129" cy="93610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Классификация по трём свойствам.</a:t>
            </a: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	Правило: располагать картинки так, чтобы в синем обруче оказались предметы, относящиеся к посуде, в жёлтом – металлические предметы, в зелёном – предметы белого цвета.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971600" y="1412776"/>
            <a:ext cx="4464496" cy="4104456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923928" y="1556792"/>
            <a:ext cx="4392488" cy="403244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843808" y="188640"/>
            <a:ext cx="4032448" cy="3528392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70" name="Picture 26" descr="http://kotygoroshko.com.ua/_dr/5/55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20072" y="3717032"/>
            <a:ext cx="1863498" cy="1656184"/>
          </a:xfrm>
          <a:prstGeom prst="rect">
            <a:avLst/>
          </a:prstGeom>
          <a:noFill/>
        </p:spPr>
      </p:pic>
      <p:pic>
        <p:nvPicPr>
          <p:cNvPr id="6174" name="Picture 30" descr="https://st.depositphotos.com/1954507/2146/v/950/depositphotos_21462073-stock-illustration-vector-of-fairy-tale-castl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15808" y="188640"/>
            <a:ext cx="1556684" cy="1712185"/>
          </a:xfrm>
          <a:prstGeom prst="rect">
            <a:avLst/>
          </a:prstGeom>
          <a:noFill/>
        </p:spPr>
      </p:pic>
      <p:pic>
        <p:nvPicPr>
          <p:cNvPr id="6176" name="Picture 32" descr="http://toysforbaby.ru/upload/iblock/f56/29895.jpg"/>
          <p:cNvPicPr>
            <a:picLocks noChangeAspect="1" noChangeArrowheads="1"/>
          </p:cNvPicPr>
          <p:nvPr/>
        </p:nvPicPr>
        <p:blipFill>
          <a:blip r:embed="rId13" cstate="print"/>
          <a:srcRect l="3532" t="7065" r="52313" b="52985"/>
          <a:stretch>
            <a:fillRect/>
          </a:stretch>
        </p:blipFill>
        <p:spPr bwMode="auto">
          <a:xfrm>
            <a:off x="1475656" y="130304"/>
            <a:ext cx="1368152" cy="1237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Задания-картинки на перестановку, сочетание, размещение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56994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288</TotalTime>
  <Words>130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Легкий дым</vt:lpstr>
      <vt:lpstr>Игры с предметными картинками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Задания-картинки на перестановку, сочетание, размещение</vt:lpstr>
      <vt:lpstr>Имеется трое разноцветных шаров (розовый, голубой, жёлтый). Сколькими способами их можно выложить в ряд?</vt:lpstr>
      <vt:lpstr>Презентация PowerPoint</vt:lpstr>
      <vt:lpstr>В футбольной команде 5 человек (Петя, Федя, Маша, Света, Даша). Сколькими способами можно выбрать из них двух игроков для игры в футбол?</vt:lpstr>
      <vt:lpstr>Презентация PowerPoint</vt:lpstr>
      <vt:lpstr>В ателье есть 3 вида узора 2-ух цветов. Какое сочетание цвета и узора можно выбрать швее для пошива костюма?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с предметными картинками</dc:title>
  <dc:creator>Юлия</dc:creator>
  <cp:lastModifiedBy>Den</cp:lastModifiedBy>
  <cp:revision>29</cp:revision>
  <dcterms:created xsi:type="dcterms:W3CDTF">2017-11-16T19:56:54Z</dcterms:created>
  <dcterms:modified xsi:type="dcterms:W3CDTF">2020-05-01T12:53:35Z</dcterms:modified>
</cp:coreProperties>
</file>